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93" r:id="rId10"/>
    <p:sldId id="294" r:id="rId11"/>
    <p:sldId id="264" r:id="rId12"/>
    <p:sldId id="289" r:id="rId13"/>
    <p:sldId id="287" r:id="rId14"/>
    <p:sldId id="288" r:id="rId15"/>
    <p:sldId id="267" r:id="rId16"/>
    <p:sldId id="268" r:id="rId17"/>
    <p:sldId id="291" r:id="rId18"/>
    <p:sldId id="269" r:id="rId19"/>
    <p:sldId id="274" r:id="rId20"/>
    <p:sldId id="273" r:id="rId21"/>
    <p:sldId id="278" r:id="rId22"/>
    <p:sldId id="276" r:id="rId23"/>
    <p:sldId id="277" r:id="rId24"/>
    <p:sldId id="290" r:id="rId25"/>
    <p:sldId id="292" r:id="rId26"/>
    <p:sldId id="295" r:id="rId27"/>
    <p:sldId id="281" r:id="rId28"/>
    <p:sldId id="284" r:id="rId29"/>
    <p:sldId id="282" r:id="rId30"/>
    <p:sldId id="283" r:id="rId31"/>
    <p:sldId id="28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BF3E-5C3E-4F5F-80AF-C2B46A04D3C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B2A7-C63B-4E93-BC85-AD41234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BF3E-5C3E-4F5F-80AF-C2B46A04D3C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B2A7-C63B-4E93-BC85-AD41234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BF3E-5C3E-4F5F-80AF-C2B46A04D3C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B2A7-C63B-4E93-BC85-AD41234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BF3E-5C3E-4F5F-80AF-C2B46A04D3C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B2A7-C63B-4E93-BC85-AD41234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BF3E-5C3E-4F5F-80AF-C2B46A04D3C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B2A7-C63B-4E93-BC85-AD41234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BF3E-5C3E-4F5F-80AF-C2B46A04D3C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B2A7-C63B-4E93-BC85-AD41234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BF3E-5C3E-4F5F-80AF-C2B46A04D3C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B2A7-C63B-4E93-BC85-AD41234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BF3E-5C3E-4F5F-80AF-C2B46A04D3C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B2A7-C63B-4E93-BC85-AD41234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BF3E-5C3E-4F5F-80AF-C2B46A04D3C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B2A7-C63B-4E93-BC85-AD41234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BF3E-5C3E-4F5F-80AF-C2B46A04D3C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B2A7-C63B-4E93-BC85-AD41234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BF3E-5C3E-4F5F-80AF-C2B46A04D3C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B2A7-C63B-4E93-BC85-AD41234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BF3E-5C3E-4F5F-80AF-C2B46A04D3C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B2A7-C63B-4E93-BC85-AD41234A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/>
              <a:t>Sports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Improving performance through food!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6B22305-950E-489A-B64C-A973C354A723}"/>
              </a:ext>
            </a:extLst>
          </p:cNvPr>
          <p:cNvSpPr txBox="1">
            <a:spLocks/>
          </p:cNvSpPr>
          <p:nvPr/>
        </p:nvSpPr>
        <p:spPr>
          <a:xfrm>
            <a:off x="1371600" y="6172200"/>
            <a:ext cx="6400800" cy="266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Copyright 2019, SoccerCoachTV.com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EAT THIS 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5027" y="2292350"/>
          <a:ext cx="418782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marL="88150" marR="881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Sugar</a:t>
                      </a:r>
                      <a:r>
                        <a:rPr lang="en-US" baseline="0" dirty="0"/>
                        <a:t> in g</a:t>
                      </a:r>
                    </a:p>
                  </a:txBody>
                  <a:tcPr marL="88150" marR="88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 </a:t>
                      </a:r>
                      <a:r>
                        <a:rPr lang="en-US" dirty="0" err="1"/>
                        <a:t>oz</a:t>
                      </a:r>
                      <a:r>
                        <a:rPr lang="en-US" baseline="0" dirty="0"/>
                        <a:t> Soda</a:t>
                      </a:r>
                      <a:endParaRPr lang="en-US" dirty="0"/>
                    </a:p>
                  </a:txBody>
                  <a:tcPr marL="88150" marR="88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 g</a:t>
                      </a:r>
                    </a:p>
                  </a:txBody>
                  <a:tcPr marL="88150" marR="88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0" dirty="0"/>
                        <a:t> can of Red Bull</a:t>
                      </a:r>
                      <a:endParaRPr lang="en-US" dirty="0"/>
                    </a:p>
                  </a:txBody>
                  <a:tcPr marL="88150" marR="88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 g</a:t>
                      </a:r>
                    </a:p>
                  </a:txBody>
                  <a:tcPr marL="88150" marR="88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 </a:t>
                      </a:r>
                      <a:r>
                        <a:rPr lang="en-US" dirty="0" err="1"/>
                        <a:t>oz</a:t>
                      </a:r>
                      <a:r>
                        <a:rPr lang="en-US" dirty="0"/>
                        <a:t> Gatorade</a:t>
                      </a:r>
                    </a:p>
                  </a:txBody>
                  <a:tcPr marL="88150" marR="88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g</a:t>
                      </a:r>
                    </a:p>
                  </a:txBody>
                  <a:tcPr marL="88150" marR="881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Oreo cookies </a:t>
                      </a:r>
                    </a:p>
                  </a:txBody>
                  <a:tcPr marL="88150" marR="88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 g</a:t>
                      </a:r>
                    </a:p>
                  </a:txBody>
                  <a:tcPr marL="88150" marR="881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pnt</a:t>
                      </a:r>
                      <a:r>
                        <a:rPr lang="en-US" dirty="0"/>
                        <a:t> Ben and Jerry’s</a:t>
                      </a:r>
                    </a:p>
                  </a:txBody>
                  <a:tcPr marL="88150" marR="88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 g</a:t>
                      </a:r>
                    </a:p>
                  </a:txBody>
                  <a:tcPr marL="88150" marR="881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Cinnabon</a:t>
                      </a:r>
                      <a:r>
                        <a:rPr lang="en-US" dirty="0"/>
                        <a:t> Cinnamon roll</a:t>
                      </a:r>
                    </a:p>
                  </a:txBody>
                  <a:tcPr marL="88150" marR="88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 g</a:t>
                      </a:r>
                    </a:p>
                  </a:txBody>
                  <a:tcPr marL="88150" marR="881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  <a:r>
                        <a:rPr lang="en-US" dirty="0" err="1"/>
                        <a:t>Tbs</a:t>
                      </a:r>
                      <a:r>
                        <a:rPr lang="en-US" dirty="0"/>
                        <a:t> BBQ</a:t>
                      </a:r>
                      <a:r>
                        <a:rPr lang="en-US" baseline="0" dirty="0"/>
                        <a:t> sauce</a:t>
                      </a:r>
                      <a:endParaRPr lang="en-US" dirty="0"/>
                    </a:p>
                  </a:txBody>
                  <a:tcPr marL="88150" marR="88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 g</a:t>
                      </a:r>
                    </a:p>
                  </a:txBody>
                  <a:tcPr marL="88150" marR="881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bowl of Frosted Flakes</a:t>
                      </a:r>
                    </a:p>
                  </a:txBody>
                  <a:tcPr marL="88150" marR="88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g</a:t>
                      </a:r>
                    </a:p>
                  </a:txBody>
                  <a:tcPr marL="88150" marR="881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Med</a:t>
                      </a:r>
                      <a:r>
                        <a:rPr lang="en-US" sz="1600" baseline="0" dirty="0"/>
                        <a:t> Dairy Queen Blizzard</a:t>
                      </a:r>
                      <a:endParaRPr lang="en-US" sz="1600" dirty="0"/>
                    </a:p>
                  </a:txBody>
                  <a:tcPr marL="88150" marR="88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 g</a:t>
                      </a:r>
                    </a:p>
                  </a:txBody>
                  <a:tcPr marL="88150" marR="8815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 D</a:t>
                      </a:r>
                      <a:r>
                        <a:rPr lang="en-US" baseline="0" dirty="0"/>
                        <a:t>&amp;D  Caramel </a:t>
                      </a:r>
                      <a:r>
                        <a:rPr lang="en-US" baseline="0" dirty="0" err="1"/>
                        <a:t>Coolatta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marL="88150" marR="88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 g</a:t>
                      </a:r>
                    </a:p>
                  </a:txBody>
                  <a:tcPr marL="88150" marR="8815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NOT THAT </a:t>
            </a: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57200" y="2292350"/>
          <a:ext cx="40417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Sugar in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Apple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r>
                        <a:rPr lang="en-US" baseline="0" dirty="0"/>
                        <a:t> 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Strawberries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Banana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r>
                        <a:rPr lang="en-US" baseline="0" dirty="0"/>
                        <a:t> 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oz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Gatorade 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r>
                        <a:rPr lang="en-US" baseline="0" dirty="0"/>
                        <a:t> 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  <a:r>
                        <a:rPr lang="en-US" dirty="0" err="1"/>
                        <a:t>Tbs</a:t>
                      </a:r>
                      <a:r>
                        <a:rPr lang="en-US" dirty="0"/>
                        <a:t> Light</a:t>
                      </a:r>
                      <a:r>
                        <a:rPr lang="en-US" baseline="0" dirty="0"/>
                        <a:t> BBQ sauce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bowl</a:t>
                      </a:r>
                      <a:r>
                        <a:rPr lang="en-US" baseline="0" dirty="0"/>
                        <a:t> of Cheerios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bowl Kashi Go 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 bar Ice-cream</a:t>
                      </a:r>
                      <a:r>
                        <a:rPr lang="en-US" sz="1600" baseline="0" dirty="0"/>
                        <a:t> sandwich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</a:t>
                      </a:r>
                      <a:r>
                        <a:rPr lang="en-US" sz="1600" baseline="0" dirty="0"/>
                        <a:t> D&amp;D coffee skim milk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53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Protein: muscle rebuilder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/>
              <a:t>Helps re-build and repair body’s tissues.</a:t>
            </a:r>
          </a:p>
          <a:p>
            <a:r>
              <a:rPr lang="en-US" dirty="0"/>
              <a:t>Not a good energy source</a:t>
            </a:r>
          </a:p>
          <a:p>
            <a:r>
              <a:rPr lang="en-US" dirty="0"/>
              <a:t>Avg. </a:t>
            </a:r>
            <a:r>
              <a:rPr lang="en-US" dirty="0" err="1"/>
              <a:t>prot</a:t>
            </a:r>
            <a:r>
              <a:rPr lang="en-US" dirty="0"/>
              <a:t>. intake of male athletes is .5 -.8 g/lbs </a:t>
            </a:r>
          </a:p>
          <a:p>
            <a:r>
              <a:rPr lang="en-US" dirty="0"/>
              <a:t>15-20% of diet should be from protein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3733800" cy="3429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Protein: muscle rebuilder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Beef- filet, lean ground 96%</a:t>
            </a:r>
          </a:p>
          <a:p>
            <a:r>
              <a:rPr lang="en-US" dirty="0"/>
              <a:t>Fish – all fish (not fried)</a:t>
            </a:r>
          </a:p>
          <a:p>
            <a:r>
              <a:rPr lang="en-US" dirty="0"/>
              <a:t>Chicken/turkey – skinless</a:t>
            </a:r>
          </a:p>
          <a:p>
            <a:r>
              <a:rPr lang="en-US" dirty="0"/>
              <a:t>Eggs –1 yolk a day</a:t>
            </a:r>
          </a:p>
          <a:p>
            <a:r>
              <a:rPr lang="en-US" dirty="0"/>
              <a:t>Veggie burgers</a:t>
            </a:r>
          </a:p>
          <a:p>
            <a:r>
              <a:rPr lang="en-US" dirty="0"/>
              <a:t>Deli meats –lean turkey, ham, or roast beef</a:t>
            </a:r>
          </a:p>
          <a:p>
            <a:r>
              <a:rPr lang="en-US" dirty="0"/>
              <a:t>Dairy- low fat cheese or milk</a:t>
            </a:r>
          </a:p>
          <a:p>
            <a:r>
              <a:rPr lang="en-US" dirty="0"/>
              <a:t>Nuts and beans</a:t>
            </a:r>
          </a:p>
        </p:txBody>
      </p:sp>
      <p:pic>
        <p:nvPicPr>
          <p:cNvPr id="5" name="Content Placeholder 4" descr="High-Protein-Foo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752600"/>
            <a:ext cx="3505200" cy="4343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Protein: muscle rebuilder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073296"/>
              </p:ext>
            </p:extLst>
          </p:nvPr>
        </p:nvGraphicFramePr>
        <p:xfrm>
          <a:off x="533400" y="1600200"/>
          <a:ext cx="77724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Grams</a:t>
                      </a:r>
                      <a:r>
                        <a:rPr lang="en-US" baseline="0" dirty="0"/>
                        <a:t> of protein  a 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150 lbs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170 lbs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185 lbs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67.5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Moderate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Heavy</a:t>
                      </a:r>
                      <a:r>
                        <a:rPr lang="en-US" sz="2800" baseline="0" dirty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Very</a:t>
                      </a:r>
                      <a:r>
                        <a:rPr lang="en-US" sz="2800" baseline="0" dirty="0"/>
                        <a:t> Heavy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Protein: muscle rebuilder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EAS whey protein 1 serving  23 g</a:t>
            </a:r>
          </a:p>
          <a:p>
            <a:r>
              <a:rPr lang="en-US" dirty="0"/>
              <a:t>Chocolate milk 1 container 16 g</a:t>
            </a:r>
          </a:p>
          <a:p>
            <a:r>
              <a:rPr lang="en-US" dirty="0"/>
              <a:t>Chicken (4oz) 35 g</a:t>
            </a:r>
          </a:p>
          <a:p>
            <a:r>
              <a:rPr lang="en-US" dirty="0"/>
              <a:t>Hamburger (4 oz) 30 g</a:t>
            </a:r>
          </a:p>
          <a:p>
            <a:r>
              <a:rPr lang="en-US" dirty="0"/>
              <a:t>Tuna (60z) 40 g</a:t>
            </a:r>
          </a:p>
          <a:p>
            <a:r>
              <a:rPr lang="en-US" dirty="0"/>
              <a:t>Canned tuna fish (can) 23 g</a:t>
            </a:r>
          </a:p>
          <a:p>
            <a:r>
              <a:rPr lang="en-US" dirty="0"/>
              <a:t>1 Egg 6 g</a:t>
            </a:r>
          </a:p>
          <a:p>
            <a:r>
              <a:rPr lang="en-US" dirty="0"/>
              <a:t>Yogurt (1 c) 11 g</a:t>
            </a:r>
          </a:p>
          <a:p>
            <a:r>
              <a:rPr lang="en-US" dirty="0"/>
              <a:t>Baked beans (1 c) 14 g</a:t>
            </a:r>
          </a:p>
          <a:p>
            <a:r>
              <a:rPr lang="en-US" dirty="0"/>
              <a:t>Peanut butter (1 tbsp) 4.5 g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Fat: essential but in moderation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5257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is an energy source, transports fat soluble </a:t>
            </a:r>
            <a:r>
              <a:rPr lang="en-US" dirty="0" err="1"/>
              <a:t>vit</a:t>
            </a:r>
            <a:r>
              <a:rPr lang="en-US" dirty="0"/>
              <a:t>. And protects organs </a:t>
            </a:r>
          </a:p>
          <a:p>
            <a:r>
              <a:rPr lang="en-US" dirty="0"/>
              <a:t>High fat diet can lead to exhaustion, irritability, and increase BF</a:t>
            </a:r>
          </a:p>
          <a:p>
            <a:r>
              <a:rPr lang="en-US" dirty="0"/>
              <a:t>Major emphasis in athletics is to reduce BF and increase lean muscle.</a:t>
            </a:r>
          </a:p>
          <a:p>
            <a:r>
              <a:rPr lang="en-US" dirty="0"/>
              <a:t>15 – 30% of diet should be fat intake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28800"/>
            <a:ext cx="2971800" cy="346313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fat foods to avoid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/>
              <a:t>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Pork products – bacon sausage</a:t>
            </a:r>
          </a:p>
          <a:p>
            <a:r>
              <a:rPr lang="en-US" dirty="0"/>
              <a:t>Red meat</a:t>
            </a:r>
          </a:p>
          <a:p>
            <a:r>
              <a:rPr lang="en-US" dirty="0"/>
              <a:t>Whole milk, ice cream and cream sauce</a:t>
            </a:r>
          </a:p>
          <a:p>
            <a:r>
              <a:rPr lang="en-US" dirty="0"/>
              <a:t>Butter, mayo, egg yolks</a:t>
            </a:r>
          </a:p>
          <a:p>
            <a:r>
              <a:rPr lang="en-US" dirty="0"/>
              <a:t>French fries, hash browns and chips</a:t>
            </a:r>
          </a:p>
          <a:p>
            <a:r>
              <a:rPr lang="en-US" dirty="0"/>
              <a:t>Candy, cookies and cakes</a:t>
            </a:r>
          </a:p>
          <a:p>
            <a:r>
              <a:rPr lang="en-US" dirty="0"/>
              <a:t>Pies and pastries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u="sng" dirty="0"/>
              <a:t>Choose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Essential-Fat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60912" y="2362200"/>
            <a:ext cx="3810000" cy="3429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Vitamins and minerals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162800" cy="4953000"/>
          </a:xfrm>
        </p:spPr>
      </p:pic>
    </p:spTree>
    <p:extLst>
      <p:ext uri="{BB962C8B-B14F-4D97-AF65-F5344CB8AC3E}">
        <p14:creationId xmlns:p14="http://schemas.microsoft.com/office/powerpoint/2010/main" val="396155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is most important nutrient. </a:t>
            </a:r>
          </a:p>
          <a:p>
            <a:r>
              <a:rPr lang="en-US" dirty="0"/>
              <a:t>Regulates body functions , including muscle contractions</a:t>
            </a:r>
          </a:p>
          <a:p>
            <a:r>
              <a:rPr lang="en-US" dirty="0"/>
              <a:t>Be sure to replace fluids lost through sweat.</a:t>
            </a:r>
          </a:p>
          <a:p>
            <a:r>
              <a:rPr lang="en-US" dirty="0"/>
              <a:t>Water is best choice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4495799" cy="4953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do it the right way</a:t>
            </a:r>
          </a:p>
        </p:txBody>
      </p:sp>
      <p:pic>
        <p:nvPicPr>
          <p:cNvPr id="9" name="Content Placeholder 8" descr="food-clock-e13376154997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6553200" cy="4343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FOOD IS FUEL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315200" cy="208756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/>
              <a:t>Eating plenty of high quality  performance foods + sport specific training + rest = </a:t>
            </a:r>
            <a:r>
              <a:rPr lang="en-US" sz="5400" dirty="0">
                <a:solidFill>
                  <a:srgbClr val="FF0000"/>
                </a:solidFill>
              </a:rPr>
              <a:t>WINNING ATHLETES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562600" cy="268802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14601" y="1295400"/>
            <a:ext cx="4114798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Morning Lift and Practice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343400" cy="43434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6:45 am pre-workout snack</a:t>
            </a:r>
          </a:p>
          <a:p>
            <a:r>
              <a:rPr lang="en-US" sz="4400" dirty="0"/>
              <a:t>7 am lift</a:t>
            </a:r>
          </a:p>
          <a:p>
            <a:r>
              <a:rPr lang="en-US" sz="4400" dirty="0"/>
              <a:t>8:00 am pre practice snack &amp;/or breakfast</a:t>
            </a:r>
          </a:p>
          <a:p>
            <a:r>
              <a:rPr lang="en-US" sz="4400" dirty="0"/>
              <a:t>9:30 -11:30 Practice</a:t>
            </a:r>
          </a:p>
          <a:p>
            <a:r>
              <a:rPr lang="en-US" sz="4400" dirty="0"/>
              <a:t>12:00 pm lunch</a:t>
            </a:r>
          </a:p>
          <a:p>
            <a:r>
              <a:rPr lang="en-US" sz="4400" dirty="0"/>
              <a:t>2:30 pm snack </a:t>
            </a:r>
          </a:p>
          <a:p>
            <a:r>
              <a:rPr lang="en-US" sz="4400" dirty="0"/>
              <a:t> 5:00 pm dinner </a:t>
            </a:r>
          </a:p>
          <a:p>
            <a:r>
              <a:rPr lang="en-US" sz="4400" dirty="0"/>
              <a:t> 9 pm snack (optional)</a:t>
            </a:r>
          </a:p>
          <a:p>
            <a:pPr>
              <a:buNone/>
            </a:pPr>
            <a:r>
              <a:rPr lang="en-US" sz="4400" dirty="0"/>
              <a:t>   </a:t>
            </a:r>
            <a:r>
              <a:rPr lang="en-US" sz="4400" dirty="0">
                <a:solidFill>
                  <a:srgbClr val="FF0000"/>
                </a:solidFill>
              </a:rPr>
              <a:t>Meal plans Memorial Hall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32312" y="5626290"/>
            <a:ext cx="4041775" cy="639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06168"/>
            <a:ext cx="4267201" cy="3962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Fueling for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Pre-competition meal</a:t>
            </a:r>
          </a:p>
          <a:p>
            <a:pPr lvl="1"/>
            <a:r>
              <a:rPr lang="en-US" dirty="0"/>
              <a:t>3-4 hours before competition</a:t>
            </a:r>
          </a:p>
          <a:p>
            <a:pPr lvl="1"/>
            <a:r>
              <a:rPr lang="en-US" dirty="0"/>
              <a:t>Rich in </a:t>
            </a:r>
            <a:r>
              <a:rPr lang="en-US" dirty="0" err="1"/>
              <a:t>carbs</a:t>
            </a:r>
            <a:r>
              <a:rPr lang="en-US" dirty="0"/>
              <a:t> and moderate in protein; low in fat</a:t>
            </a:r>
          </a:p>
          <a:p>
            <a:pPr lvl="2"/>
            <a:r>
              <a:rPr lang="en-US" dirty="0"/>
              <a:t>Pasta, rice, pizza </a:t>
            </a:r>
          </a:p>
          <a:p>
            <a:pPr lvl="1">
              <a:buNone/>
            </a:pPr>
            <a:r>
              <a:rPr lang="en-US" dirty="0"/>
              <a:t>During competition </a:t>
            </a:r>
          </a:p>
          <a:p>
            <a:pPr lvl="1">
              <a:buFontTx/>
              <a:buChar char="-"/>
            </a:pPr>
            <a:r>
              <a:rPr lang="en-US" dirty="0" err="1"/>
              <a:t>Carbs</a:t>
            </a:r>
            <a:r>
              <a:rPr lang="en-US" dirty="0"/>
              <a:t> for an activity over an hour</a:t>
            </a:r>
          </a:p>
          <a:p>
            <a:pPr lvl="2">
              <a:buFontTx/>
              <a:buChar char="-"/>
            </a:pPr>
            <a:r>
              <a:rPr lang="en-US" dirty="0"/>
              <a:t>Sport drinks, oranges, sport gels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038600" cy="38862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nutrition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Eat a high </a:t>
            </a:r>
            <a:r>
              <a:rPr lang="en-US" dirty="0" err="1"/>
              <a:t>carb</a:t>
            </a:r>
            <a:r>
              <a:rPr lang="en-US" dirty="0"/>
              <a:t> / protein (4:1)  snack with-in 15 – 30 min of training. This will allow you to recover and begin re-building</a:t>
            </a:r>
          </a:p>
          <a:p>
            <a:r>
              <a:rPr lang="en-US" dirty="0"/>
              <a:t>Follow up with a high </a:t>
            </a:r>
            <a:r>
              <a:rPr lang="en-US" dirty="0" err="1"/>
              <a:t>carb</a:t>
            </a:r>
            <a:r>
              <a:rPr lang="en-US" dirty="0"/>
              <a:t> meal within 2 hours</a:t>
            </a:r>
          </a:p>
          <a:p>
            <a:pPr lvl="1"/>
            <a:r>
              <a:rPr lang="en-US" dirty="0"/>
              <a:t>Bowl of cereal and fruit</a:t>
            </a:r>
          </a:p>
          <a:p>
            <a:pPr lvl="1"/>
            <a:r>
              <a:rPr lang="en-US" dirty="0"/>
              <a:t>Pasta  w/ chicken</a:t>
            </a:r>
          </a:p>
          <a:p>
            <a:pPr lvl="1"/>
            <a:r>
              <a:rPr lang="en-US" dirty="0"/>
              <a:t>Energy bars</a:t>
            </a:r>
          </a:p>
          <a:p>
            <a:pPr lvl="1"/>
            <a:r>
              <a:rPr lang="en-US" dirty="0"/>
              <a:t>Chocolate milk</a:t>
            </a:r>
          </a:p>
          <a:p>
            <a:pPr lvl="1"/>
            <a:r>
              <a:rPr lang="en-US" dirty="0"/>
              <a:t>Fruit and pretzels</a:t>
            </a:r>
          </a:p>
        </p:txBody>
      </p:sp>
      <p:pic>
        <p:nvPicPr>
          <p:cNvPr id="8" name="Content Placeholder 7" descr="ChocolateMilkWP-1280x1024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752600"/>
            <a:ext cx="4267200" cy="4572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Food Carb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657600" cy="46783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Chocolate milk 50</a:t>
            </a:r>
          </a:p>
          <a:p>
            <a:r>
              <a:rPr lang="en-US" dirty="0"/>
              <a:t>Bagel 50 </a:t>
            </a:r>
          </a:p>
          <a:p>
            <a:r>
              <a:rPr lang="en-US" dirty="0"/>
              <a:t>Granola bar 30</a:t>
            </a:r>
          </a:p>
          <a:p>
            <a:r>
              <a:rPr lang="en-US" dirty="0"/>
              <a:t>Slice pizza 39</a:t>
            </a:r>
          </a:p>
          <a:p>
            <a:r>
              <a:rPr lang="en-US" dirty="0"/>
              <a:t>Banana 30</a:t>
            </a:r>
          </a:p>
          <a:p>
            <a:r>
              <a:rPr lang="en-US" dirty="0"/>
              <a:t>1 c rice 50 </a:t>
            </a:r>
          </a:p>
          <a:p>
            <a:r>
              <a:rPr lang="en-US" dirty="0"/>
              <a:t>1 c pasta 34</a:t>
            </a:r>
          </a:p>
          <a:p>
            <a:r>
              <a:rPr lang="en-US" dirty="0"/>
              <a:t>1 c grapes 37</a:t>
            </a:r>
          </a:p>
          <a:p>
            <a:r>
              <a:rPr lang="en-US" dirty="0"/>
              <a:t>1 pack pretzels 50</a:t>
            </a:r>
          </a:p>
          <a:p>
            <a:r>
              <a:rPr lang="en-US" dirty="0"/>
              <a:t>16 oz Gatorade 28</a:t>
            </a:r>
          </a:p>
        </p:txBody>
      </p:sp>
      <p:pic>
        <p:nvPicPr>
          <p:cNvPr id="3074" name="Picture 2" descr="C:\Documents and Settings\ericksenm\My Documents\My Pictures\imagesCA36KQG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19200"/>
            <a:ext cx="4953001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are unregulated and pose a potential positive on a drug test. </a:t>
            </a:r>
          </a:p>
          <a:p>
            <a:r>
              <a:rPr lang="en-US" dirty="0"/>
              <a:t>Only protein, creatine, BCAA and beta-</a:t>
            </a:r>
            <a:r>
              <a:rPr lang="en-US" dirty="0" err="1"/>
              <a:t>alanine</a:t>
            </a:r>
            <a:r>
              <a:rPr lang="en-US" dirty="0"/>
              <a:t> have been shown to produce positive results through peer reviewed research.</a:t>
            </a:r>
          </a:p>
          <a:p>
            <a:r>
              <a:rPr lang="en-US" dirty="0"/>
              <a:t>Food first always.</a:t>
            </a:r>
          </a:p>
          <a:p>
            <a:r>
              <a:rPr lang="en-US" dirty="0"/>
              <a:t>Any questions contact drugfreesports.com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on the road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370025"/>
              </p:ext>
            </p:extLst>
          </p:nvPr>
        </p:nvGraphicFramePr>
        <p:xfrm>
          <a:off x="457200" y="1295400"/>
          <a:ext cx="8229600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r>
                        <a:rPr lang="en-US" dirty="0"/>
                        <a:t>Breakfast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 err="1"/>
                        <a:t>Mcdonalds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oz Orange juice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Pancakes w/ syrup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Egg </a:t>
                      </a:r>
                      <a:r>
                        <a:rPr lang="en-US" dirty="0" err="1"/>
                        <a:t>McMuffin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Total:</a:t>
                      </a:r>
                      <a:r>
                        <a:rPr lang="en-US" sz="2400" baseline="0" dirty="0"/>
                        <a:t> 825; 85% </a:t>
                      </a:r>
                      <a:r>
                        <a:rPr lang="en-US" sz="2400" baseline="0" dirty="0" err="1"/>
                        <a:t>carbs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Reduced Fat</a:t>
                      </a:r>
                      <a:r>
                        <a:rPr lang="en-US" baseline="0" dirty="0"/>
                        <a:t> Blueberry Muffin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</a:t>
                      </a:r>
                      <a:r>
                        <a:rPr lang="en-US" baseline="0" dirty="0"/>
                        <a:t> chocolate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Total: 620, 65% carbs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 descr="mcdonalds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2514600" cy="2514600"/>
          </a:xfrm>
          <a:prstGeom prst="rect">
            <a:avLst/>
          </a:prstGeom>
        </p:spPr>
      </p:pic>
      <p:pic>
        <p:nvPicPr>
          <p:cNvPr id="10" name="Picture 9" descr="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419600"/>
            <a:ext cx="2514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44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on the road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77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Lunch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calories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Chicken Burrito Bowl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w/ brown</a:t>
                      </a:r>
                      <a:r>
                        <a:rPr lang="en-US" baseline="0" dirty="0"/>
                        <a:t> rice, veggies  and 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oz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cran</a:t>
                      </a:r>
                      <a:r>
                        <a:rPr lang="en-US" baseline="0" dirty="0"/>
                        <a:t>-apple juice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Total:</a:t>
                      </a:r>
                      <a:r>
                        <a:rPr lang="en-US" sz="2400" baseline="0" dirty="0"/>
                        <a:t>  720 </a:t>
                      </a:r>
                      <a:r>
                        <a:rPr lang="en-US" sz="2400" baseline="0" dirty="0" err="1"/>
                        <a:t>cals</a:t>
                      </a:r>
                      <a:r>
                        <a:rPr lang="en-US" sz="2400" baseline="0" dirty="0"/>
                        <a:t>, 70% carbs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  <a:r>
                        <a:rPr lang="en-US" baseline="0" dirty="0"/>
                        <a:t> Goddess Cobb Salad w/ chicken – no bacon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fat vegetarian</a:t>
                      </a:r>
                      <a:r>
                        <a:rPr lang="en-US" baseline="0" dirty="0"/>
                        <a:t> black bean soup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Plum ginger hibiscus 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Total: 730</a:t>
                      </a:r>
                      <a:r>
                        <a:rPr lang="en-US" sz="2400" baseline="0" dirty="0"/>
                        <a:t> cal, 65% carbs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22098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91000"/>
            <a:ext cx="2286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29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on the road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calories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Cheese pizza,</a:t>
                      </a:r>
                      <a:r>
                        <a:rPr lang="en-US" baseline="0" dirty="0"/>
                        <a:t> 2 slices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Lemonade, 12</a:t>
                      </a:r>
                      <a:r>
                        <a:rPr lang="en-US" baseline="0" dirty="0"/>
                        <a:t> oz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Total:</a:t>
                      </a:r>
                      <a:r>
                        <a:rPr lang="en-US" sz="2400" baseline="0" dirty="0"/>
                        <a:t> 600 </a:t>
                      </a:r>
                      <a:r>
                        <a:rPr lang="en-US" sz="2400" baseline="0" dirty="0" err="1"/>
                        <a:t>cals</a:t>
                      </a:r>
                      <a:r>
                        <a:rPr lang="en-US" sz="2400" baseline="0" dirty="0"/>
                        <a:t>; 60% </a:t>
                      </a:r>
                      <a:r>
                        <a:rPr lang="en-US" sz="2400" baseline="0" dirty="0" err="1"/>
                        <a:t>carbs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Minestrone</a:t>
                      </a:r>
                      <a:r>
                        <a:rPr lang="en-US" baseline="0" dirty="0"/>
                        <a:t> soup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Spaghetti, 2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Tomato sauce,</a:t>
                      </a:r>
                      <a:r>
                        <a:rPr lang="en-US" baseline="0" dirty="0"/>
                        <a:t> 2/3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Parmesan</a:t>
                      </a:r>
                      <a:r>
                        <a:rPr lang="en-US" baseline="0" dirty="0"/>
                        <a:t> cheese 1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Roll, 2 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</a:t>
                      </a:r>
                      <a:r>
                        <a:rPr lang="en-US" sz="2400" baseline="0" dirty="0"/>
                        <a:t>: 920 cal; 75% </a:t>
                      </a:r>
                      <a:r>
                        <a:rPr lang="en-US" sz="2400" baseline="0" dirty="0" err="1"/>
                        <a:t>carbs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 descr="Pizza_Cartoon_Logo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2724150" cy="1447800"/>
          </a:xfrm>
          <a:prstGeom prst="rect">
            <a:avLst/>
          </a:prstGeom>
        </p:spPr>
      </p:pic>
      <p:pic>
        <p:nvPicPr>
          <p:cNvPr id="6" name="Picture 5" descr="3102877036_68f3ed2a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581400"/>
            <a:ext cx="2743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64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www.ccsudining.com/nutrition.html</a:t>
            </a:r>
          </a:p>
          <a:p>
            <a:r>
              <a:rPr lang="en-US" sz="3000" dirty="0"/>
              <a:t>Check the board outside the weight room and café</a:t>
            </a:r>
          </a:p>
          <a:p>
            <a:r>
              <a:rPr lang="en-US" sz="3000" dirty="0"/>
              <a:t>www.calorie –count.com – breaks down restaurant foods</a:t>
            </a:r>
          </a:p>
          <a:p>
            <a:r>
              <a:rPr lang="en-US" sz="3000" dirty="0"/>
              <a:t>www. Caloriecounter.com – food analysis of common foods</a:t>
            </a:r>
          </a:p>
          <a:p>
            <a:r>
              <a:rPr lang="en-US" sz="3000" dirty="0"/>
              <a:t>Smart phone apps</a:t>
            </a:r>
          </a:p>
          <a:p>
            <a:r>
              <a:rPr lang="en-US" sz="3000" dirty="0"/>
              <a:t>Know your circle of food</a:t>
            </a:r>
          </a:p>
        </p:txBody>
      </p:sp>
      <p:pic>
        <p:nvPicPr>
          <p:cNvPr id="6" name="Content Placeholder 5" descr="fatty-foo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676400"/>
            <a:ext cx="3657600" cy="4038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Eat breakfast</a:t>
            </a:r>
          </a:p>
          <a:p>
            <a:r>
              <a:rPr lang="en-US" dirty="0"/>
              <a:t>Eat at the right times – maximize your performance by eating quality </a:t>
            </a:r>
            <a:r>
              <a:rPr lang="en-US" dirty="0" err="1"/>
              <a:t>carbs</a:t>
            </a:r>
            <a:r>
              <a:rPr lang="en-US" dirty="0"/>
              <a:t>, </a:t>
            </a:r>
            <a:r>
              <a:rPr lang="en-US" dirty="0" err="1"/>
              <a:t>prot</a:t>
            </a:r>
            <a:r>
              <a:rPr lang="en-US" dirty="0"/>
              <a:t> and fat every 3-4 hours during the day</a:t>
            </a:r>
          </a:p>
          <a:p>
            <a:r>
              <a:rPr lang="en-US" dirty="0"/>
              <a:t>Drink plenty of fluids throughout the day</a:t>
            </a:r>
          </a:p>
          <a:p>
            <a:r>
              <a:rPr lang="en-US" dirty="0"/>
              <a:t>After training drink or eat a recovery product with-in 15 – 30 minutes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calories do you need?</a:t>
            </a:r>
          </a:p>
          <a:p>
            <a:r>
              <a:rPr lang="en-US" dirty="0"/>
              <a:t>Mild training 12-14 </a:t>
            </a:r>
            <a:r>
              <a:rPr lang="en-US" dirty="0" err="1"/>
              <a:t>Kcals</a:t>
            </a:r>
            <a:r>
              <a:rPr lang="en-US" dirty="0"/>
              <a:t> X BW</a:t>
            </a:r>
          </a:p>
          <a:p>
            <a:r>
              <a:rPr lang="en-US" dirty="0"/>
              <a:t>Moderate training 15-17 </a:t>
            </a:r>
            <a:r>
              <a:rPr lang="en-US" dirty="0" err="1"/>
              <a:t>Kcals</a:t>
            </a:r>
            <a:r>
              <a:rPr lang="en-US" dirty="0"/>
              <a:t> x BW</a:t>
            </a:r>
          </a:p>
          <a:p>
            <a:r>
              <a:rPr lang="en-US" dirty="0"/>
              <a:t>Heavy training 18-24 </a:t>
            </a:r>
            <a:r>
              <a:rPr lang="en-US" dirty="0" err="1"/>
              <a:t>Kcals</a:t>
            </a:r>
            <a:r>
              <a:rPr lang="en-US" dirty="0"/>
              <a:t> x BW</a:t>
            </a:r>
          </a:p>
          <a:p>
            <a:r>
              <a:rPr lang="en-US" dirty="0"/>
              <a:t>Very heavy training 24-29 </a:t>
            </a:r>
            <a:r>
              <a:rPr lang="en-US" dirty="0" err="1"/>
              <a:t>Kcals</a:t>
            </a:r>
            <a:r>
              <a:rPr lang="en-US" dirty="0"/>
              <a:t> X BW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an athlete – you have unique needs as an athlete be aware and commit to fueling your body.</a:t>
            </a:r>
          </a:p>
          <a:p>
            <a:r>
              <a:rPr lang="en-US" dirty="0"/>
              <a:t>Timing is everything.</a:t>
            </a:r>
          </a:p>
          <a:p>
            <a:r>
              <a:rPr lang="en-US" dirty="0"/>
              <a:t>Be consistent with intake.</a:t>
            </a:r>
          </a:p>
          <a:p>
            <a:r>
              <a:rPr lang="en-US" dirty="0"/>
              <a:t>Use your support – coaches, strength and conditioning coaches and athletic trainers are all here to help you.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229600" cy="1143000"/>
          </a:xfrm>
        </p:spPr>
        <p:txBody>
          <a:bodyPr/>
          <a:lstStyle/>
          <a:p>
            <a:r>
              <a:rPr lang="en-US" dirty="0"/>
              <a:t>Questions??</a:t>
            </a:r>
          </a:p>
        </p:txBody>
      </p:sp>
      <p:pic>
        <p:nvPicPr>
          <p:cNvPr id="9" name="Content Placeholder 8" descr="DesperateQues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5333999" cy="39623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185 lbs athlete will need 3330 kcal a day to maintain his </a:t>
            </a:r>
            <a:r>
              <a:rPr lang="en-US" dirty="0" err="1"/>
              <a:t>bw</a:t>
            </a:r>
            <a:r>
              <a:rPr lang="en-US" dirty="0"/>
              <a:t> during heavy training</a:t>
            </a:r>
          </a:p>
          <a:p>
            <a:r>
              <a:rPr lang="en-US" dirty="0"/>
              <a:t>500 KCALs + / - to gain or lose weight a day</a:t>
            </a:r>
          </a:p>
          <a:p>
            <a:endParaRPr lang="en-US" dirty="0"/>
          </a:p>
          <a:p>
            <a:r>
              <a:rPr lang="en-US" dirty="0"/>
              <a:t>TOO MUCH????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2"/>
            <a:ext cx="4495800" cy="411479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Calories burned in 1 HR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14584"/>
              </p:ext>
            </p:extLst>
          </p:nvPr>
        </p:nvGraphicFramePr>
        <p:xfrm>
          <a:off x="1219200" y="1417638"/>
          <a:ext cx="658368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Exercise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 lbs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 lbs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 lbs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Agility</a:t>
                      </a:r>
                      <a:r>
                        <a:rPr lang="en-US" sz="2000" baseline="0" dirty="0"/>
                        <a:t> workout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Weight</a:t>
                      </a:r>
                      <a:r>
                        <a:rPr lang="en-US" sz="2000" baseline="0" dirty="0"/>
                        <a:t> lifting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Soccer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Studying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1516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eat?</a:t>
            </a:r>
          </a:p>
        </p:txBody>
      </p:sp>
      <p:pic>
        <p:nvPicPr>
          <p:cNvPr id="4" name="Content Placeholder 3" descr="basics_guy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524000"/>
            <a:ext cx="5029201" cy="423511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Carbs</a:t>
            </a:r>
            <a:r>
              <a:rPr lang="en-US" dirty="0"/>
              <a:t>: energy provider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/>
              <a:t>Provide energy</a:t>
            </a:r>
          </a:p>
          <a:p>
            <a:r>
              <a:rPr lang="en-US" dirty="0"/>
              <a:t>Are stored in the muscle and liver as glycogen </a:t>
            </a:r>
          </a:p>
          <a:p>
            <a:r>
              <a:rPr lang="en-US" dirty="0"/>
              <a:t>Glycogen stores are depleted during workouts and must be replenished</a:t>
            </a:r>
          </a:p>
          <a:p>
            <a:r>
              <a:rPr lang="en-US" dirty="0"/>
              <a:t>60-70% of your diet should be carbs</a:t>
            </a:r>
          </a:p>
          <a:p>
            <a:r>
              <a:rPr lang="en-US" dirty="0"/>
              <a:t>3-6 g per BW per day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16" y="1752600"/>
            <a:ext cx="3148584" cy="4038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</a:t>
            </a:r>
            <a:r>
              <a:rPr lang="en-US" dirty="0" err="1"/>
              <a:t>carb</a:t>
            </a:r>
            <a:r>
              <a:rPr lang="en-US" dirty="0"/>
              <a:t> foods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Whole grains: pasta, rice, low sugar cereals, oatmeal</a:t>
            </a:r>
          </a:p>
          <a:p>
            <a:r>
              <a:rPr lang="en-US" dirty="0"/>
              <a:t>Fruits: apples, Grapes, bananas</a:t>
            </a:r>
          </a:p>
          <a:p>
            <a:r>
              <a:rPr lang="en-US" dirty="0"/>
              <a:t>Veggies: Broccoli, spinach, mushrooms</a:t>
            </a:r>
          </a:p>
          <a:p>
            <a:r>
              <a:rPr lang="en-US" dirty="0"/>
              <a:t>Starchy veggies: Yams, Red potatoes, Beans</a:t>
            </a:r>
          </a:p>
          <a:p>
            <a:r>
              <a:rPr lang="en-US" dirty="0"/>
              <a:t>Dairy: yogurt, pudding, choc milk, cheese sticks</a:t>
            </a:r>
          </a:p>
          <a:p>
            <a:endParaRPr lang="en-US" dirty="0"/>
          </a:p>
        </p:txBody>
      </p:sp>
      <p:pic>
        <p:nvPicPr>
          <p:cNvPr id="5" name="Content Placeholder 5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600200"/>
            <a:ext cx="3200400" cy="4419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Only need 40-60 g per day.</a:t>
            </a:r>
          </a:p>
          <a:p>
            <a:r>
              <a:rPr lang="en-US" dirty="0"/>
              <a:t>Is needed in the body but if excess is not used it is converted to fat.</a:t>
            </a:r>
          </a:p>
          <a:p>
            <a:r>
              <a:rPr lang="en-US" dirty="0"/>
              <a:t>Can actually have addiction qualities.</a:t>
            </a:r>
          </a:p>
          <a:p>
            <a:r>
              <a:rPr lang="en-US" dirty="0"/>
              <a:t>A challenge to reduce sugar intake but can be accomplished.</a:t>
            </a:r>
          </a:p>
          <a:p>
            <a:r>
              <a:rPr lang="en-US" dirty="0"/>
              <a:t>Choose healthier foods.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810000" cy="3886199"/>
          </a:xfrm>
        </p:spPr>
      </p:pic>
    </p:spTree>
    <p:extLst>
      <p:ext uri="{BB962C8B-B14F-4D97-AF65-F5344CB8AC3E}">
        <p14:creationId xmlns:p14="http://schemas.microsoft.com/office/powerpoint/2010/main" val="76357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</TotalTime>
  <Words>1272</Words>
  <Application>Microsoft Office PowerPoint</Application>
  <PresentationFormat>On-screen Show (4:3)</PresentationFormat>
  <Paragraphs>293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Georgia</vt:lpstr>
      <vt:lpstr>Office Theme</vt:lpstr>
      <vt:lpstr>Sports</vt:lpstr>
      <vt:lpstr>FOOD IS FUEL </vt:lpstr>
      <vt:lpstr>Energy requirements</vt:lpstr>
      <vt:lpstr>Breakdown </vt:lpstr>
      <vt:lpstr>Calories burned in 1 HR</vt:lpstr>
      <vt:lpstr>What should I eat?</vt:lpstr>
      <vt:lpstr>Carbs: energy provider</vt:lpstr>
      <vt:lpstr>High carb foods</vt:lpstr>
      <vt:lpstr>Sugar </vt:lpstr>
      <vt:lpstr>Sugar </vt:lpstr>
      <vt:lpstr>Protein: muscle rebuilder</vt:lpstr>
      <vt:lpstr>Protein: muscle rebuilder</vt:lpstr>
      <vt:lpstr>Protein: muscle rebuilder</vt:lpstr>
      <vt:lpstr>Protein: muscle rebuilder</vt:lpstr>
      <vt:lpstr>Fat: essential but in moderation </vt:lpstr>
      <vt:lpstr>High fat foods to avoid</vt:lpstr>
      <vt:lpstr>Vitamins and minerals </vt:lpstr>
      <vt:lpstr>Fluids</vt:lpstr>
      <vt:lpstr>How to do it the right way</vt:lpstr>
      <vt:lpstr>Timing</vt:lpstr>
      <vt:lpstr>Fueling for performance</vt:lpstr>
      <vt:lpstr>Recovery nutrition </vt:lpstr>
      <vt:lpstr>Recovery Food Carb Count</vt:lpstr>
      <vt:lpstr>SUPPLEMENTS</vt:lpstr>
      <vt:lpstr>Nutrition on the road</vt:lpstr>
      <vt:lpstr>Nutrition on the road</vt:lpstr>
      <vt:lpstr>Nutrition on the road</vt:lpstr>
      <vt:lpstr>Additional resources</vt:lpstr>
      <vt:lpstr>Putting it all together</vt:lpstr>
      <vt:lpstr>Putting it all together</vt:lpstr>
      <vt:lpstr>Questions??</vt:lpstr>
    </vt:vector>
  </TitlesOfParts>
  <Company>Central Connecticut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CCSU</dc:creator>
  <cp:lastModifiedBy>Shaun Green</cp:lastModifiedBy>
  <cp:revision>131</cp:revision>
  <dcterms:created xsi:type="dcterms:W3CDTF">2012-10-17T12:58:42Z</dcterms:created>
  <dcterms:modified xsi:type="dcterms:W3CDTF">2019-03-08T00:47:05Z</dcterms:modified>
</cp:coreProperties>
</file>